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DM Sans Medium" pitchFamily="2" charset="0"/>
      <p:regular r:id="rId18"/>
    </p:embeddedFont>
    <p:embeddedFont>
      <p:font typeface="Inter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0" d="100"/>
          <a:sy n="130" d="100"/>
        </p:scale>
        <p:origin x="3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67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5" name="Text 1"/>
          <p:cNvSpPr/>
          <p:nvPr/>
        </p:nvSpPr>
        <p:spPr>
          <a:xfrm>
            <a:off x="793790" y="22547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AI-Powered Signature Verification System </a:t>
            </a:r>
            <a:r>
              <a:rPr lang="en-US" sz="44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✒️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an innovative deep learning approach to digital signature verification. We explore the implementation of a Siamese network with Bidirectional LSTM layers, designed to analyze the dynamic properties of signatures for robust authentication.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C771C7-82DD-8D39-6C7B-081D1E6C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625" y="0"/>
            <a:ext cx="5569183" cy="3672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892D5F-6FC1-3B65-8030-03D20733F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9" y="3672348"/>
            <a:ext cx="5569183" cy="4557252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96845B24-6EB7-5D0B-E440-794A333255E7}"/>
              </a:ext>
            </a:extLst>
          </p:cNvPr>
          <p:cNvSpPr/>
          <p:nvPr/>
        </p:nvSpPr>
        <p:spPr>
          <a:xfrm>
            <a:off x="793790" y="6592528"/>
            <a:ext cx="7556421" cy="740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i="1" dirty="0">
                <a:latin typeface="Inter" panose="020B0604020202020204" charset="0"/>
                <a:ea typeface="Inter" panose="020B0604020202020204" charset="0"/>
              </a:rPr>
              <a:t>Team </a:t>
            </a:r>
            <a:r>
              <a:rPr lang="en-US" sz="1750" b="1" i="1" dirty="0">
                <a:solidFill>
                  <a:srgbClr val="161613"/>
                </a:solidFill>
                <a:latin typeface="Inter" panose="020B0604020202020204" charset="0"/>
                <a:ea typeface="Inter" panose="020B0604020202020204" charset="0"/>
              </a:rPr>
              <a:t>Name</a:t>
            </a:r>
            <a:r>
              <a:rPr lang="en-US" sz="1750" b="1" i="1" dirty="0">
                <a:latin typeface="Inter" panose="020B0604020202020204" charset="0"/>
                <a:ea typeface="Inter" panose="020B0604020202020204" charset="0"/>
              </a:rPr>
              <a:t> – 404 Found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i="1" dirty="0">
                <a:latin typeface="Inter" panose="020B0604020202020204" charset="0"/>
                <a:ea typeface="Inter" panose="020B0604020202020204" charset="0"/>
              </a:rPr>
              <a:t>Raghav Kapoor, Aditya Agrawal and Jayanth Siddalingappa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810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&amp; Usage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309699" y="1391722"/>
            <a:ext cx="8010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Summary and Future Work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6674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Takeaways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3195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Verification</a:t>
            </a: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Dynamic features and Siamese networks offer superior forgery detection.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246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Efficiency</a:t>
            </a: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Synthetic data generation addresses real-world privacy constraints.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297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Transparent Decisions</a:t>
            </a: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XAI reports provide crucial insights into model reasoning.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824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Directions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3790" y="66865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hardware for real-time capture.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89" y="7079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Exploration of other biometric modalities.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6674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to Use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599521" y="33195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complete project is available as a self-contained Jupyter Notebook.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249460"/>
            <a:ext cx="62447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Clone Repository: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https://github.com/aadityaagrawal/YG-Hackathon.git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069800"/>
            <a:ext cx="62447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b="1" dirty="0">
              <a:solidFill>
                <a:srgbClr val="161613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Dependencies: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numpy tensorflow matplotlib scikit-learn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890141"/>
            <a:ext cx="62447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b="1" dirty="0">
              <a:solidFill>
                <a:srgbClr val="161613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Notebook: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Open </a:t>
            </a:r>
            <a:r>
              <a:rPr lang="en-IN" sz="1600" dirty="0">
                <a:highlight>
                  <a:srgbClr val="ECEBE8"/>
                </a:highlight>
              </a:rPr>
              <a:t>404-FOUND_YI_HACKATHON_FINAL.ipynb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a Jupyter environment (Lab/Colab) to execute the full workflow.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E7667D-F3FB-CA61-AD50-72088A86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709" y="7385168"/>
            <a:ext cx="4772691" cy="819264"/>
          </a:xfrm>
          <a:prstGeom prst="rect">
            <a:avLst/>
          </a:prstGeom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402E1E9D-2322-1BC4-F20A-2250C956CB21}"/>
              </a:ext>
            </a:extLst>
          </p:cNvPr>
          <p:cNvSpPr/>
          <p:nvPr/>
        </p:nvSpPr>
        <p:spPr>
          <a:xfrm>
            <a:off x="786170" y="63162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Training on the real-world data for better efficiency.</a:t>
            </a: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4A94EE28-190E-27D6-53C9-CCD6402A2246}"/>
              </a:ext>
            </a:extLst>
          </p:cNvPr>
          <p:cNvSpPr/>
          <p:nvPr/>
        </p:nvSpPr>
        <p:spPr>
          <a:xfrm>
            <a:off x="786169" y="74493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Optimize for mobile and edge devices.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623C4-22E9-F9A7-6889-54D80F6F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53C6D-90D1-A20B-8297-6E12A95D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7" y="4213457"/>
            <a:ext cx="8318092" cy="13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7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8240" y="614601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Agenda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2992636" y="1187291"/>
            <a:ext cx="8645128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Unlocking Signature Authenticity</a:t>
            </a:r>
            <a:endParaRPr lang="en-US" sz="4350" dirty="0"/>
          </a:p>
        </p:txBody>
      </p:sp>
      <p:sp>
        <p:nvSpPr>
          <p:cNvPr id="4" name="Text 2"/>
          <p:cNvSpPr/>
          <p:nvPr/>
        </p:nvSpPr>
        <p:spPr>
          <a:xfrm>
            <a:off x="782241" y="2220873"/>
            <a:ext cx="22348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82241" y="2570202"/>
            <a:ext cx="6421160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782241" y="2742843"/>
            <a:ext cx="622411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 to Biometric Signature Verification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82241" y="3226118"/>
            <a:ext cx="642116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challenge of authenticating dynamic digital signatures.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6881" y="2220873"/>
            <a:ext cx="22348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881" y="2570202"/>
            <a:ext cx="6421279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7426881" y="2742843"/>
            <a:ext cx="4459129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Components &amp; Key Features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426881" y="3226118"/>
            <a:ext cx="642127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the Siamese Network and dynamic feature analysis.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2241" y="4332208"/>
            <a:ext cx="22348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82241" y="4681538"/>
            <a:ext cx="6421160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782241" y="4854178"/>
            <a:ext cx="4968359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End-to-End Workflow &amp; Methodology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82241" y="5337453"/>
            <a:ext cx="642116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synthetic data generation to explainable AI.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6881" y="4332208"/>
            <a:ext cx="22348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881" y="4681538"/>
            <a:ext cx="6421279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6"/>
          <p:cNvSpPr/>
          <p:nvPr/>
        </p:nvSpPr>
        <p:spPr>
          <a:xfrm>
            <a:off x="7426881" y="4854178"/>
            <a:ext cx="392930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Architecture &amp; Training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426881" y="5337453"/>
            <a:ext cx="642127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Bidirectional LSTM and contrastive loss.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82241" y="6085999"/>
            <a:ext cx="22348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82241" y="6435328"/>
            <a:ext cx="6421160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2" name="Text 20"/>
          <p:cNvSpPr/>
          <p:nvPr/>
        </p:nvSpPr>
        <p:spPr>
          <a:xfrm>
            <a:off x="782241" y="6607969"/>
            <a:ext cx="453092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Prediction, Explainability &amp; Results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782241" y="7091243"/>
            <a:ext cx="642116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Interpreting model outputs and XAI reports.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426881" y="6085999"/>
            <a:ext cx="22348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426881" y="6435328"/>
            <a:ext cx="6421279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6" name="Text 24"/>
          <p:cNvSpPr/>
          <p:nvPr/>
        </p:nvSpPr>
        <p:spPr>
          <a:xfrm>
            <a:off x="7426881" y="6607969"/>
            <a:ext cx="3257788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&amp; Next Steps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7426881" y="7091243"/>
            <a:ext cx="642127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Summarizing key insights and future directions.</a:t>
            </a:r>
            <a:endParaRPr lang="en-US" sz="17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82F15E-5124-F68F-355F-F51AC2B8F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128" y="7735528"/>
            <a:ext cx="2724530" cy="4198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643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Innovation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2443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Feature Analysis with Siamese Networks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86232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leverages a Siamese network architecture, a powerful tool for similarity learning. Unlike traditional classification, a Siamese network learns to differentiate between highly similar inputs by comparing them directly. This is crucial for signature verification, where subtle dynamic variations distinguish genuine signatures from skilled forgeries.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93062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network employs shared weights across its two branches, ensuring that both signatures in a pair are processed identically, producing comparable embeddings.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8BCCD7-1FE7-AF7A-7A0E-AB06B81C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758" y="3179562"/>
            <a:ext cx="4536012" cy="3825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4D36A5-D89F-BE23-933D-2EF07AA2A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822" y="7382232"/>
            <a:ext cx="4772691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8139" y="569714"/>
            <a:ext cx="24940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071217" y="1080849"/>
            <a:ext cx="8487847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Unpacking the System's Capabilities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698302" y="2302669"/>
            <a:ext cx="6517124" cy="2429232"/>
          </a:xfrm>
          <a:prstGeom prst="roundRect">
            <a:avLst>
              <a:gd name="adj" fmla="val 4517"/>
            </a:avLst>
          </a:prstGeom>
          <a:solidFill>
            <a:srgbClr val="F9F8F5"/>
          </a:solidFill>
          <a:ln/>
        </p:spPr>
      </p:sp>
      <p:sp>
        <p:nvSpPr>
          <p:cNvPr id="5" name="Shape 3"/>
          <p:cNvSpPr/>
          <p:nvPr/>
        </p:nvSpPr>
        <p:spPr>
          <a:xfrm>
            <a:off x="698302" y="2279809"/>
            <a:ext cx="6517124" cy="91440"/>
          </a:xfrm>
          <a:prstGeom prst="roundRect">
            <a:avLst>
              <a:gd name="adj" fmla="val 32730"/>
            </a:avLst>
          </a:prstGeom>
          <a:solidFill>
            <a:srgbClr val="28282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003465"/>
            <a:ext cx="598527" cy="598527"/>
          </a:xfrm>
          <a:prstGeom prst="roundRect">
            <a:avLst>
              <a:gd name="adj" fmla="val 152775"/>
            </a:avLst>
          </a:prstGeom>
          <a:solidFill>
            <a:srgbClr val="28282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87" y="2153126"/>
            <a:ext cx="239316" cy="29920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20591" y="2801422"/>
            <a:ext cx="302097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Feature Analysis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20591" y="3232785"/>
            <a:ext cx="6072545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analyzes not just the signature's appearance, but its inherent dynamics: X-Y coordinates, pressure, and time delta (dt) between points. This captures the unique "rhythm" of a signature, making it resilient against static forgeries.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4855" y="2302669"/>
            <a:ext cx="6517243" cy="2429232"/>
          </a:xfrm>
          <a:prstGeom prst="roundRect">
            <a:avLst>
              <a:gd name="adj" fmla="val 4517"/>
            </a:avLst>
          </a:prstGeom>
          <a:solidFill>
            <a:srgbClr val="F9F8F5"/>
          </a:solidFill>
          <a:ln/>
        </p:spPr>
      </p:sp>
      <p:sp>
        <p:nvSpPr>
          <p:cNvPr id="11" name="Shape 8"/>
          <p:cNvSpPr/>
          <p:nvPr/>
        </p:nvSpPr>
        <p:spPr>
          <a:xfrm>
            <a:off x="7414855" y="2279809"/>
            <a:ext cx="6517243" cy="91440"/>
          </a:xfrm>
          <a:prstGeom prst="roundRect">
            <a:avLst>
              <a:gd name="adj" fmla="val 32730"/>
            </a:avLst>
          </a:prstGeom>
          <a:solidFill>
            <a:srgbClr val="28282F"/>
          </a:solidFill>
          <a:ln/>
        </p:spPr>
      </p:sp>
      <p:sp>
        <p:nvSpPr>
          <p:cNvPr id="12" name="Shape 9"/>
          <p:cNvSpPr/>
          <p:nvPr/>
        </p:nvSpPr>
        <p:spPr>
          <a:xfrm>
            <a:off x="10374213" y="2003465"/>
            <a:ext cx="598527" cy="598527"/>
          </a:xfrm>
          <a:prstGeom prst="roundRect">
            <a:avLst>
              <a:gd name="adj" fmla="val 152775"/>
            </a:avLst>
          </a:prstGeom>
          <a:solidFill>
            <a:srgbClr val="28282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760" y="2153126"/>
            <a:ext cx="239316" cy="29920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37145" y="2801422"/>
            <a:ext cx="312479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Synthetic Data Generation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637145" y="3232785"/>
            <a:ext cx="6072664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overcome data privacy and scarcity, a robust script generates a complex synthetic dataset. It simulates diverse signature styles and natural variations for multiple users, providing ample training data for the deep learning model.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98302" y="5230535"/>
            <a:ext cx="6517124" cy="2429232"/>
          </a:xfrm>
          <a:prstGeom prst="roundRect">
            <a:avLst>
              <a:gd name="adj" fmla="val 4517"/>
            </a:avLst>
          </a:prstGeom>
          <a:solidFill>
            <a:srgbClr val="F9F8F5"/>
          </a:solidFill>
          <a:ln/>
        </p:spPr>
      </p:sp>
      <p:sp>
        <p:nvSpPr>
          <p:cNvPr id="17" name="Shape 13"/>
          <p:cNvSpPr/>
          <p:nvPr/>
        </p:nvSpPr>
        <p:spPr>
          <a:xfrm>
            <a:off x="698302" y="5207675"/>
            <a:ext cx="6517124" cy="91440"/>
          </a:xfrm>
          <a:prstGeom prst="roundRect">
            <a:avLst>
              <a:gd name="adj" fmla="val 32730"/>
            </a:avLst>
          </a:prstGeom>
          <a:solidFill>
            <a:srgbClr val="28282F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4931331"/>
            <a:ext cx="598527" cy="598527"/>
          </a:xfrm>
          <a:prstGeom prst="roundRect">
            <a:avLst>
              <a:gd name="adj" fmla="val 152775"/>
            </a:avLst>
          </a:prstGeom>
          <a:solidFill>
            <a:srgbClr val="28282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087" y="5080992"/>
            <a:ext cx="239316" cy="29920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20591" y="5729288"/>
            <a:ext cx="325564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Explainable AI (XAI) Reports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20591" y="6160651"/>
            <a:ext cx="6072545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generates detailed 2x2 comparison reports using Occlusion Analysis. This visualizes critical signature regions influencing the model's decision, enhancing transparency and trust in the verification process.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7414855" y="5230535"/>
            <a:ext cx="6517243" cy="2429232"/>
          </a:xfrm>
          <a:prstGeom prst="roundRect">
            <a:avLst>
              <a:gd name="adj" fmla="val 4517"/>
            </a:avLst>
          </a:prstGeom>
          <a:solidFill>
            <a:srgbClr val="F9F8F5"/>
          </a:solidFill>
          <a:ln/>
        </p:spPr>
      </p:sp>
      <p:sp>
        <p:nvSpPr>
          <p:cNvPr id="23" name="Shape 18"/>
          <p:cNvSpPr/>
          <p:nvPr/>
        </p:nvSpPr>
        <p:spPr>
          <a:xfrm>
            <a:off x="7414855" y="5207675"/>
            <a:ext cx="6517243" cy="91440"/>
          </a:xfrm>
          <a:prstGeom prst="roundRect">
            <a:avLst>
              <a:gd name="adj" fmla="val 32730"/>
            </a:avLst>
          </a:prstGeom>
          <a:solidFill>
            <a:srgbClr val="28282F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74213" y="4931331"/>
            <a:ext cx="598527" cy="598527"/>
          </a:xfrm>
          <a:prstGeom prst="roundRect">
            <a:avLst>
              <a:gd name="adj" fmla="val 152775"/>
            </a:avLst>
          </a:prstGeom>
          <a:solidFill>
            <a:srgbClr val="28282F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60" y="5080992"/>
            <a:ext cx="239316" cy="299204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37145" y="5729288"/>
            <a:ext cx="257472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End-to-End Workflow</a:t>
            </a:r>
            <a:endParaRPr lang="en-US" sz="1950" dirty="0"/>
          </a:p>
        </p:txBody>
      </p:sp>
      <p:sp>
        <p:nvSpPr>
          <p:cNvPr id="27" name="Text 21"/>
          <p:cNvSpPr/>
          <p:nvPr/>
        </p:nvSpPr>
        <p:spPr>
          <a:xfrm>
            <a:off x="7637145" y="6160651"/>
            <a:ext cx="6072664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Jupyter Notebook encapsulates the entire process: from data creation and model definition to training, evaluation, and final prediction analysis. This ensures reproducibility and ease of use.</a:t>
            </a:r>
            <a:endParaRPr lang="en-US" sz="15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04D14-40B5-CE1D-2253-604098D26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822" y="7376028"/>
            <a:ext cx="4772691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9819" y="503873"/>
            <a:ext cx="229064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Workflow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3630216" y="973455"/>
            <a:ext cx="7369850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Signature Verification Pipeline</a:t>
            </a:r>
            <a:endParaRPr lang="en-US" sz="3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85" y="1547812"/>
            <a:ext cx="13237607" cy="57083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179" y="6446761"/>
            <a:ext cx="3003152" cy="37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Decide Outcome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87179" y="5125374"/>
            <a:ext cx="3003152" cy="37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Compare Features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87179" y="3817335"/>
            <a:ext cx="3003152" cy="37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Siamese LSTM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87179" y="2495948"/>
            <a:ext cx="3003152" cy="37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Pre-process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96397" y="7069420"/>
            <a:ext cx="13347621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workflow begins with dynamic signature data, which undergoes pre-processing before being fed into the Siamese LSTM Network. The core comparison then determines authenticity based on calculated Euclidean distance against a predefined threshold.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B892F-78D1-DE51-9B99-9B5E1A0D1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526" y="7410336"/>
            <a:ext cx="4772691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7539" y="56804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Strategy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2348508" y="1095851"/>
            <a:ext cx="9933384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Synthetic Data Generation &amp; Preparation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721043" y="2233970"/>
            <a:ext cx="6342817" cy="1977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Given the sensitive nature and scarcity of real signature data, our project employs a synthetic data generation approach. A dedicated script creates unique "styles" for different users, and then generates multiple signature samples for each style. This allows for controlled simulation of genuine variations within a user's signature.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043" y="4396740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synthetic samples are then carefully paired into: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043" y="4911685"/>
            <a:ext cx="634281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Genuine Examples: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Pairs of signatures from the same synthetic user.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043" y="5642848"/>
            <a:ext cx="634281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Forged Examples: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Pairs of signatures from different synthetic users.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043" y="6487358"/>
            <a:ext cx="6342817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generated signature sequences are padded to a uniform length (MAX_LEN) to ensure compatibility with the recurrent neural network architecture.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D1EFB-87A6-B5F1-4C3E-717F760E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25" y="7348020"/>
            <a:ext cx="4772691" cy="819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7283CE-4492-9F0B-9308-911785074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60706"/>
            <a:ext cx="7204624" cy="3837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5277" y="897850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Deep Dive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608427" y="1426607"/>
            <a:ext cx="7413546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Siamese Network Architecture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722233" y="2566749"/>
            <a:ext cx="7025640" cy="2640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Network: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the heart of our Siamese network is a Bidirectional Long Short-Term Memory (Bi-LSTM) model. This network acts as an encoder, processing a single signature sequence (x, y, pressure, dt) and transforming it into a fixed-size numerical representation, often referred to as an "embedding" or "fingerprint." The Bi-LSTM's ability to process sequences in both forward and backward directions allows it to capture comprehensive temporal dependencies within the signature.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2233" y="5279231"/>
            <a:ext cx="7025640" cy="1980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Comparison Mechanism: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compare two signatures, both are fed independently through the </a:t>
            </a:r>
            <a:r>
              <a:rPr lang="en-US" sz="16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same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 Bi-LSTM network. The similarity between the two resulting embeddings is then quantified by calculating their Euclidean distance. A smaller distance indicates higher similarity, suggesting a genuine pair, while a larger distance points to a forgery.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0E807-B4AB-E174-ED6D-26C3BAA9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073" y="7410336"/>
            <a:ext cx="4772691" cy="81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7BE71-26AB-CEB9-CE43-06DD3841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32" y="2566750"/>
            <a:ext cx="5282338" cy="4692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2D0D00-B18C-3D84-1253-1E54AB99C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6897" y="6722065"/>
            <a:ext cx="1286054" cy="537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0743" y="60471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Training Strategy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2262188" y="1168122"/>
            <a:ext cx="10105906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Contrastive Loss for Similarity Learning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7591068" y="2382917"/>
            <a:ext cx="6277332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Siamese network is trained using a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contrastive loss function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specialized loss is critical for similarity learning tasks. Its primary objective is to: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1068" y="3636288"/>
            <a:ext cx="6277332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Euclidean distance between the embeddings of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genuine signature pairs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(i.e., signatures from the same user).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1068" y="4768691"/>
            <a:ext cx="6277332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Maximize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Euclidean distance between the embeddings of </a:t>
            </a: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forged signature pairs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(i.e., signatures from different users), ensuring a margin of separation.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1068" y="6022062"/>
            <a:ext cx="6277332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training methodology forces the network to learn robust features that can effectively discriminate between subtle variations in genuine signatures and the distinct differences found in forgeries.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3BF8E-60E8-ABB9-9118-013F6413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709" y="7410336"/>
            <a:ext cx="4772691" cy="819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6778C5-221A-5BD8-F805-6430DAC9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78" y="2627652"/>
            <a:ext cx="4842387" cy="42820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8895" y="1062871"/>
            <a:ext cx="37326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Evaluation &amp; Interpretability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614017" y="1644015"/>
            <a:ext cx="9402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Prediction &amp; Explainable AI Reports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92956"/>
            <a:ext cx="4196358" cy="44737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2919770"/>
            <a:ext cx="297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Prediction Mechanism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10188"/>
            <a:ext cx="37427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trained, the model outputs a distance score for any new signature pair. This score is then compared against a predefined decision threshold. If the distance is below the threshold, the pair is classified as "Genuine"; otherwise, it's deemed "Forged."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692956"/>
            <a:ext cx="4196358" cy="44737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43776" y="2919770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Occlusion Analysis Heatmap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443776" y="3764518"/>
            <a:ext cx="37427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key component of the XAI report is the Occlusion Analysis. This generates a heatmap overlaid on the signature path, visually highlighting which parts (e.g., specific strokes or curves) were most critical and influential in the model's decision-making process.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692956"/>
            <a:ext cx="4196358" cy="44737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66948" y="2919770"/>
            <a:ext cx="3074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Comprehensive Report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866948" y="3410188"/>
            <a:ext cx="37427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detailed report includes the final prediction verdict, the raw distance score, and quantitative comparisons of dynamic statistics (speed, pressure profiles) between the two signatures. This provides a holistic view for forensic analysis.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DA8014-0903-8A0A-E742-BE8213EB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709" y="7407013"/>
            <a:ext cx="4772691" cy="819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1124</Words>
  <Application>Microsoft Office PowerPoint</Application>
  <PresentationFormat>Custom</PresentationFormat>
  <Paragraphs>98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Inter</vt:lpstr>
      <vt:lpstr>DM Sans Light</vt:lpstr>
      <vt:lpstr>Consolas</vt:lpstr>
      <vt:lpstr>DM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Raghav Kapoor</dc:creator>
  <cp:lastModifiedBy>Raghav Kapoor</cp:lastModifiedBy>
  <cp:revision>2</cp:revision>
  <dcterms:created xsi:type="dcterms:W3CDTF">2025-08-31T06:33:36Z</dcterms:created>
  <dcterms:modified xsi:type="dcterms:W3CDTF">2025-08-31T07:17:20Z</dcterms:modified>
</cp:coreProperties>
</file>